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6" r:id="rId2"/>
  </p:sldMasterIdLst>
  <p:notesMasterIdLst>
    <p:notesMasterId r:id="rId13"/>
  </p:notesMasterIdLst>
  <p:handoutMasterIdLst>
    <p:handoutMasterId r:id="rId14"/>
  </p:handoutMasterIdLst>
  <p:sldIdLst>
    <p:sldId id="281" r:id="rId3"/>
    <p:sldId id="279" r:id="rId4"/>
    <p:sldId id="280" r:id="rId5"/>
    <p:sldId id="277" r:id="rId6"/>
    <p:sldId id="282" r:id="rId7"/>
    <p:sldId id="283" r:id="rId8"/>
    <p:sldId id="285" r:id="rId9"/>
    <p:sldId id="284" r:id="rId10"/>
    <p:sldId id="287" r:id="rId11"/>
    <p:sldId id="278" r:id="rId1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94620" autoAdjust="0"/>
  </p:normalViewPr>
  <p:slideViewPr>
    <p:cSldViewPr>
      <p:cViewPr>
        <p:scale>
          <a:sx n="100" d="100"/>
          <a:sy n="100" d="100"/>
        </p:scale>
        <p:origin x="-186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7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2C920F-9948-43A6-8E8A-CBD4F41D6781}" type="datetimeFigureOut">
              <a:rPr lang="nb-NO"/>
              <a:pPr>
                <a:defRPr/>
              </a:pPr>
              <a:t>20.10.2016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CBD73-F729-483C-B92F-E40557FAAC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108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E6793C-35D4-4D49-8568-B0D9A6B1B512}" type="datetimeFigureOut">
              <a:rPr lang="nb-NO"/>
              <a:pPr>
                <a:defRPr/>
              </a:pPr>
              <a:t>20.10.2016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65C3A2-FF27-4A83-96E4-828DFD599FD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42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nb-NO" dirty="0" smtClean="0"/>
              <a:t>Skriv inn tittel her</a:t>
            </a:r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6069013" y="6356350"/>
            <a:ext cx="26177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Skriv navnet på presentasjonen her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351338" y="6356350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CF94-F2F5-4CE8-9ADC-66D079CA87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1557338"/>
            <a:ext cx="8218488" cy="4608512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sz="1800"/>
            </a:lvl1pPr>
            <a:lvl2pPr marL="36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600"/>
            </a:lvl2pPr>
            <a:lvl3pPr marL="540000" indent="-180000">
              <a:spcBef>
                <a:spcPts val="600"/>
              </a:spcBef>
              <a:defRPr sz="1400"/>
            </a:lvl3pPr>
            <a:lvl4pPr marL="72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400"/>
            </a:lvl4pPr>
            <a:lvl5pPr marL="900000" indent="-180000">
              <a:spcBef>
                <a:spcPts val="600"/>
              </a:spcBef>
              <a:buFont typeface="Arial" panose="020B0604020202020204" pitchFamily="34" charset="0"/>
              <a:buChar char="•"/>
              <a:defRPr lang="nb-NO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>
              <a:defRPr sz="1200"/>
            </a:lvl6pPr>
            <a:lvl7pPr marL="1251450" indent="-171450">
              <a:buFont typeface="Arial" panose="020B0604020202020204" pitchFamily="34" charset="0"/>
              <a:buChar char="•"/>
              <a:defRPr sz="1200"/>
            </a:lvl7pPr>
            <a:lvl8pPr marL="1440000" indent="-180000">
              <a:defRPr sz="1200" baseline="0"/>
            </a:lvl8pPr>
            <a:lvl9pPr marL="1080000" indent="-180000">
              <a:defRPr sz="1200"/>
            </a:lvl9pPr>
          </a:lstStyle>
          <a:p>
            <a:pPr lvl="0"/>
            <a:r>
              <a:rPr lang="nb-NO" dirty="0" smtClean="0"/>
              <a:t>Skriv inn tekst her</a:t>
            </a:r>
          </a:p>
          <a:p>
            <a:pPr lvl="1"/>
            <a:r>
              <a:rPr lang="nb-NO" sz="1600" dirty="0" smtClean="0"/>
              <a:t>Second </a:t>
            </a:r>
            <a:r>
              <a:rPr lang="nb-NO" sz="1600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5"/>
            <a:r>
              <a:rPr lang="nb-NO" dirty="0" smtClean="0"/>
              <a:t>Sixth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6"/>
            <a:r>
              <a:rPr lang="nb-NO" dirty="0" err="1" smtClean="0"/>
              <a:t>Seventh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7"/>
            <a:r>
              <a:rPr lang="nb-NO" dirty="0" err="1" smtClean="0"/>
              <a:t>Eighth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8"/>
            <a:endParaRPr lang="nb-NO" sz="1200" dirty="0" smtClean="0"/>
          </a:p>
          <a:p>
            <a:pPr lvl="8"/>
            <a:endParaRPr lang="nb-NO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MaxEmanuelson_MG_9705-Edit-Edit_komprimert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4"/>
          <a:stretch/>
        </p:blipFill>
        <p:spPr bwMode="auto">
          <a:xfrm>
            <a:off x="-104775" y="0"/>
            <a:ext cx="9248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EBA6A-DAE9-4832-A5DF-D04EED56188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Ellipse 5"/>
          <p:cNvSpPr/>
          <p:nvPr userDrawn="1"/>
        </p:nvSpPr>
        <p:spPr>
          <a:xfrm>
            <a:off x="107504" y="836712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767" y="1773882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767" y="3862114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Picture 4" descr="P:\Else-Marie K. Hagen\Logo\Pasientreiser_NEG-m u#125DA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5944"/>
            <a:ext cx="2406154" cy="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Pasientreiser-april_2016_020_komprimer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10369152" cy="69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107950" y="2132856"/>
            <a:ext cx="4464050" cy="44656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461" y="3068663"/>
            <a:ext cx="331152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461" y="5156895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Bilde 9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0635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Pasientreiser-april_2016_025_komprimert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6" y="-99392"/>
            <a:ext cx="10699254" cy="7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4499992" y="188640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076255" y="1125810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76255" y="3214042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Picture 4" descr="P:\Else-Marie K. Hagen\Logo\Pasientreiser_NEG-m u#125DA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318" y="6202608"/>
            <a:ext cx="2406154" cy="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4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Pasientreiser-april_2016_058_komprimer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4428" y="-315416"/>
            <a:ext cx="9326502" cy="73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4788024" y="2564904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364287" y="3502074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64287" y="5590306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Bilde 9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627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2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:\Else-Marie K. Hagen\PowerPoint\Maler\Bilder\Pasientreiser-april_2016_071_komprimer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004" y="-27384"/>
            <a:ext cx="9239003" cy="6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107950" y="1556792"/>
            <a:ext cx="4464050" cy="44656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461" y="2492599"/>
            <a:ext cx="331152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461" y="4580831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1" name="Bilde 10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6391315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Pasientreiser-april_2016_073_komprimer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1450" y="-133350"/>
            <a:ext cx="9323973" cy="73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4860478" y="2707778"/>
            <a:ext cx="4464050" cy="44656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36989" y="3643585"/>
            <a:ext cx="331152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36989" y="5731817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Bilde 9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0648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Pasientreiser-april_2016_074_komprimer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396536" cy="70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4499992" y="2276872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076255" y="3214042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76255" y="5302274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Picture 4" descr="P:\Else-Marie K. Hagen\Logo\Pasientreiser_NEG-m u#125DA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38" y="297952"/>
            <a:ext cx="2406154" cy="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6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TorM_tlf_buss_we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1450" y="0"/>
            <a:ext cx="931545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4499992" y="2276872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076255" y="3214042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76255" y="5302274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Bilde 9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7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Totelefoner_we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86947"/>
            <a:ext cx="9144000" cy="72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5940153" y="3645024"/>
            <a:ext cx="3384375" cy="338557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81881" y="4026242"/>
            <a:ext cx="2510599" cy="1418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37918" y="5745657"/>
            <a:ext cx="2510597" cy="491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" name="Bilde 9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7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1463" indent="-271463">
              <a:spcBef>
                <a:spcPts val="0"/>
              </a:spcBef>
              <a:defRPr sz="2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Skriv navnet på presentasjonen her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D2B0-7E0F-4F50-860C-E613B883206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7164288" y="0"/>
            <a:ext cx="1907704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 err="1" smtClean="0"/>
          </a:p>
        </p:txBody>
      </p:sp>
      <p:sp>
        <p:nvSpPr>
          <p:cNvPr id="6" name="Rektangel 5"/>
          <p:cNvSpPr/>
          <p:nvPr userDrawn="1"/>
        </p:nvSpPr>
        <p:spPr>
          <a:xfrm>
            <a:off x="36748" y="6093296"/>
            <a:ext cx="2519028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 err="1" smtClean="0"/>
          </a:p>
        </p:txBody>
      </p:sp>
    </p:spTree>
    <p:extLst>
      <p:ext uri="{BB962C8B-B14F-4D97-AF65-F5344CB8AC3E}">
        <p14:creationId xmlns:p14="http://schemas.microsoft.com/office/powerpoint/2010/main" val="123294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71463" indent="-271463">
              <a:spcBef>
                <a:spcPts val="0"/>
              </a:spcBef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71463" indent="-271463">
              <a:spcBef>
                <a:spcPts val="0"/>
              </a:spcBef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Skriv navnet på presentasjonen her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EB4C-E3A5-48A0-9113-08D821E8C6E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462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Skriv inn tittel her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6069013" y="6356350"/>
            <a:ext cx="2603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Skriv navnet på presentasjonen her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351338" y="6356350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69E2-B9CB-45E1-BC03-E8752F0813C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1557338"/>
            <a:ext cx="4031679" cy="4608512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sz="1800"/>
            </a:lvl1pPr>
            <a:lvl2pPr marL="36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600"/>
            </a:lvl2pPr>
            <a:lvl3pPr marL="540000" indent="-180000">
              <a:spcBef>
                <a:spcPts val="600"/>
              </a:spcBef>
              <a:defRPr sz="1400"/>
            </a:lvl3pPr>
            <a:lvl4pPr marL="72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400"/>
            </a:lvl4pPr>
            <a:lvl5pPr marL="90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1080000" indent="-180000">
              <a:spcBef>
                <a:spcPts val="600"/>
              </a:spcBef>
              <a:defRPr sz="1200"/>
            </a:lvl6pPr>
            <a:lvl7pPr marL="1260000" indent="-180000">
              <a:spcBef>
                <a:spcPts val="600"/>
              </a:spcBef>
              <a:defRPr sz="1200" baseline="0"/>
            </a:lvl7pPr>
            <a:lvl8pPr marL="1440000" indent="-180000">
              <a:spcBef>
                <a:spcPts val="600"/>
              </a:spcBef>
              <a:defRPr sz="1200" baseline="0"/>
            </a:lvl8pPr>
            <a:lvl9pPr>
              <a:defRPr sz="1200"/>
            </a:lvl9pPr>
          </a:lstStyle>
          <a:p>
            <a:pPr lvl="0"/>
            <a:r>
              <a:rPr lang="nb-NO" dirty="0" smtClean="0"/>
              <a:t>Skriv inn tekst her</a:t>
            </a:r>
          </a:p>
          <a:p>
            <a:pPr lvl="1"/>
            <a:r>
              <a:rPr lang="nb-NO" sz="1600" dirty="0" smtClean="0"/>
              <a:t>Second </a:t>
            </a:r>
            <a:r>
              <a:rPr lang="nb-NO" sz="1600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5"/>
            <a:r>
              <a:rPr lang="nb-NO" dirty="0" smtClean="0"/>
              <a:t>Sixth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6"/>
            <a:r>
              <a:rPr lang="nb-NO" sz="1200" dirty="0" err="1" smtClean="0"/>
              <a:t>Seventh</a:t>
            </a:r>
            <a:r>
              <a:rPr lang="nb-NO" sz="1200" dirty="0" smtClean="0"/>
              <a:t> </a:t>
            </a:r>
            <a:r>
              <a:rPr lang="nb-NO" sz="1200" dirty="0" err="1" smtClean="0"/>
              <a:t>level</a:t>
            </a:r>
            <a:endParaRPr lang="nb-NO" sz="1200" dirty="0" smtClean="0"/>
          </a:p>
          <a:p>
            <a:pPr lvl="7"/>
            <a:r>
              <a:rPr lang="nb-NO" sz="1200" dirty="0" err="1" smtClean="0"/>
              <a:t>Eighth</a:t>
            </a:r>
            <a:r>
              <a:rPr lang="nb-NO" sz="1200" dirty="0" smtClean="0"/>
              <a:t> </a:t>
            </a:r>
            <a:r>
              <a:rPr lang="nb-NO" sz="1200" dirty="0" err="1" smtClean="0"/>
              <a:t>level</a:t>
            </a:r>
            <a:endParaRPr lang="nb-NO" sz="1200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5121" y="1557338"/>
            <a:ext cx="4031679" cy="4608512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sz="1800"/>
            </a:lvl1pPr>
            <a:lvl2pPr marL="36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600"/>
            </a:lvl2pPr>
            <a:lvl3pPr marL="540000" indent="-180000">
              <a:spcBef>
                <a:spcPts val="600"/>
              </a:spcBef>
              <a:defRPr sz="1400"/>
            </a:lvl3pPr>
            <a:lvl4pPr marL="720000" indent="-180000">
              <a:spcBef>
                <a:spcPts val="600"/>
              </a:spcBef>
              <a:buFont typeface="Calibri" panose="020F0502020204030204" pitchFamily="34" charset="0"/>
              <a:buChar char="-"/>
              <a:defRPr sz="1400"/>
            </a:lvl4pPr>
            <a:lvl5pPr marL="90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1080000" indent="-180000">
              <a:spcBef>
                <a:spcPts val="600"/>
              </a:spcBef>
              <a:defRPr sz="1200"/>
            </a:lvl6pPr>
            <a:lvl7pPr marL="1260000" indent="-180000">
              <a:spcBef>
                <a:spcPts val="600"/>
              </a:spcBef>
              <a:defRPr sz="1200" baseline="0"/>
            </a:lvl7pPr>
            <a:lvl8pPr marL="1440000" indent="-180000">
              <a:spcBef>
                <a:spcPts val="600"/>
              </a:spcBef>
              <a:defRPr sz="1200" baseline="0"/>
            </a:lvl8pPr>
            <a:lvl9pPr>
              <a:defRPr sz="1200"/>
            </a:lvl9pPr>
          </a:lstStyle>
          <a:p>
            <a:pPr lvl="0"/>
            <a:r>
              <a:rPr lang="nb-NO" dirty="0" smtClean="0"/>
              <a:t>Skriv inn tekst her</a:t>
            </a:r>
          </a:p>
          <a:p>
            <a:pPr lvl="1"/>
            <a:r>
              <a:rPr lang="nb-NO" sz="1600" dirty="0" smtClean="0"/>
              <a:t>Second </a:t>
            </a:r>
            <a:r>
              <a:rPr lang="nb-NO" sz="1600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5"/>
            <a:r>
              <a:rPr lang="nb-NO" dirty="0" smtClean="0"/>
              <a:t>Sixth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6"/>
            <a:r>
              <a:rPr lang="nb-NO" sz="1200" dirty="0" err="1" smtClean="0"/>
              <a:t>Seventh</a:t>
            </a:r>
            <a:r>
              <a:rPr lang="nb-NO" sz="1200" dirty="0" smtClean="0"/>
              <a:t> </a:t>
            </a:r>
            <a:r>
              <a:rPr lang="nb-NO" sz="1200" dirty="0" err="1" smtClean="0"/>
              <a:t>level</a:t>
            </a:r>
            <a:endParaRPr lang="nb-NO" sz="1200" dirty="0" smtClean="0"/>
          </a:p>
          <a:p>
            <a:pPr lvl="7"/>
            <a:r>
              <a:rPr lang="nb-NO" sz="1200" dirty="0" err="1" smtClean="0"/>
              <a:t>Eighth</a:t>
            </a:r>
            <a:r>
              <a:rPr lang="nb-NO" sz="1200" dirty="0" smtClean="0"/>
              <a:t> </a:t>
            </a:r>
            <a:r>
              <a:rPr lang="nb-NO" sz="1200" dirty="0" err="1" smtClean="0"/>
              <a:t>level</a:t>
            </a:r>
            <a:endParaRPr lang="nb-NO" sz="120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 smtClean="0"/>
              <a:t>Skriv inn navn på presentasjonen her</a:t>
            </a:r>
            <a:endParaRPr lang="nb-NO" dirty="0"/>
          </a:p>
        </p:txBody>
      </p:sp>
      <p:pic>
        <p:nvPicPr>
          <p:cNvPr id="5" name="Bilde 13" descr="liten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880270" cy="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ldre mor og datter, godt smil, komprime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5" name="Ellipse 4"/>
          <p:cNvSpPr/>
          <p:nvPr userDrawn="1"/>
        </p:nvSpPr>
        <p:spPr>
          <a:xfrm>
            <a:off x="-252090" y="2852936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24173" y="3790106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173" y="5878338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8" name="Bilde 7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391315"/>
            <a:ext cx="2592288" cy="3500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4860032" y="2635770"/>
            <a:ext cx="4464050" cy="44656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6" name="Bilde 9" descr="Pasientreiser_NEG-m u#125D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828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36543" y="3571577"/>
            <a:ext cx="331152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36543" y="5659809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</p:spTree>
    <p:extLst>
      <p:ext uri="{BB962C8B-B14F-4D97-AF65-F5344CB8AC3E}">
        <p14:creationId xmlns:p14="http://schemas.microsoft.com/office/powerpoint/2010/main" val="69680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Else-Marie K. Hagen\PowerPoint\Maler\Bilder\MaxEmanuelson_J6A1030-Edit_komprimert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3240"/>
            <a:ext cx="9684568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107950" y="980728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917898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4006130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028" name="Picture 4" descr="P:\Else-Marie K. Hagen\Logo\Pasientreiser_NEG-m u#125DA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274616"/>
            <a:ext cx="2406154" cy="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9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MaxEmanuelson_J6A1148_komprimert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936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107950" y="980728"/>
            <a:ext cx="4464050" cy="44656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917898"/>
            <a:ext cx="3311525" cy="1871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4006130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2" name="Bilde 11" descr="Pasientreiser-m under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09320"/>
            <a:ext cx="2592288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Else-Marie K. Hagen\PowerPoint\Maler\Bilder\MaxEmanuelson_J6A1188-Edit_komprimert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9" y="-143052"/>
            <a:ext cx="9324529" cy="70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 userDrawn="1"/>
        </p:nvSpPr>
        <p:spPr>
          <a:xfrm>
            <a:off x="-180528" y="2563762"/>
            <a:ext cx="4464050" cy="44656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983" y="3499569"/>
            <a:ext cx="3311525" cy="1871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sp>
        <p:nvSpPr>
          <p:cNvPr id="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983" y="5587801"/>
            <a:ext cx="3311525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endre tekst</a:t>
            </a:r>
          </a:p>
        </p:txBody>
      </p:sp>
      <p:pic>
        <p:nvPicPr>
          <p:cNvPr id="11" name="Picture 4" descr="P:\Else-Marie K. Hagen\Logo\Pasientreiser_NEG-m u#125DA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3936"/>
            <a:ext cx="2406154" cy="3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Skriv inn tittel her</a:t>
            </a:r>
          </a:p>
        </p:txBody>
      </p:sp>
      <p:pic>
        <p:nvPicPr>
          <p:cNvPr id="1030" name="Bilde 12" descr="rundinger_lyseblaa_rgb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195263"/>
            <a:ext cx="10080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Bilde 13" descr="litenlogo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308725"/>
            <a:ext cx="2016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878513" y="6308724"/>
            <a:ext cx="279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Skriv inn navn på presentasjonen her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355889" y="6308725"/>
            <a:ext cx="43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BA6A-DAE9-4832-A5DF-D04EED56188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30" r:id="rId2"/>
    <p:sldLayoutId id="2147483785" r:id="rId3"/>
    <p:sldLayoutId id="2147483805" r:id="rId4"/>
    <p:sldLayoutId id="2147483786" r:id="rId5"/>
    <p:sldLayoutId id="2147483827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9pPr>
    </p:titleStyle>
    <p:bodyStyle>
      <a:lvl1pPr marL="271463" marR="0" indent="-271463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Tx/>
        <a:buSzTx/>
        <a:buFontTx/>
        <a:buNone/>
        <a:tabLst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Skriv inn tekst her	</a:t>
            </a:r>
          </a:p>
          <a:p>
            <a:pPr lvl="0"/>
            <a:r>
              <a:rPr lang="nb-NO" altLang="nb-NO" smtClean="0"/>
              <a:t>Skriv inn tekst her</a:t>
            </a:r>
          </a:p>
          <a:p>
            <a:pPr lvl="0"/>
            <a:endParaRPr lang="nb-NO" altLang="nb-NO" smtClean="0"/>
          </a:p>
          <a:p>
            <a:pPr lvl="0"/>
            <a:endParaRPr lang="nb-NO" altLang="nb-NO" smtClean="0"/>
          </a:p>
          <a:p>
            <a:pPr lvl="0"/>
            <a:endParaRPr lang="nb-NO" altLang="nb-NO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69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Skriv navnet på presentasjonen her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51338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EE223-B3D3-4946-AA01-522B74B0335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1" name="Bilde 13" descr="liten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308725"/>
            <a:ext cx="20161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8D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5364088" y="3501008"/>
            <a:ext cx="3311525" cy="1871662"/>
          </a:xfrm>
        </p:spPr>
        <p:txBody>
          <a:bodyPr>
            <a:normAutofit/>
          </a:bodyPr>
          <a:lstStyle/>
          <a:p>
            <a:r>
              <a:rPr lang="nb-NO" sz="9600" dirty="0" smtClean="0"/>
              <a:t>§ 20</a:t>
            </a:r>
            <a:endParaRPr lang="nb-NO" sz="9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5076056" y="5085184"/>
            <a:ext cx="3707011" cy="1222325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Med utgangspunkt i løsningsforslag som er lagt frem for Juridisk Nettverk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14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03648" y="1484784"/>
            <a:ext cx="62646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>
                <a:latin typeface="+mn-lt"/>
              </a:rPr>
              <a:t>D</a:t>
            </a:r>
            <a:r>
              <a:rPr lang="nb-NO" sz="2400" dirty="0" smtClean="0">
                <a:latin typeface="+mn-lt"/>
              </a:rPr>
              <a:t>enne metoden for å vurdere «urimelig store reiseutgifter» er et forslag som er lagt frem for Juridisk Nettverk, men den er ikke vedtatt.</a:t>
            </a:r>
            <a:endParaRPr lang="nb-N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2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 20: Hvor pasienten kan få dekket reise fra og til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Utgangspunkt: Pasienten har rett til dekning tilsvarende </a:t>
            </a:r>
            <a:r>
              <a:rPr lang="nb-NO" dirty="0" smtClean="0">
                <a:solidFill>
                  <a:schemeClr val="tx2"/>
                </a:solidFill>
              </a:rPr>
              <a:t>bosted </a:t>
            </a:r>
            <a:r>
              <a:rPr lang="nb-NO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nb-NO" dirty="0" smtClean="0">
                <a:solidFill>
                  <a:schemeClr val="tx2"/>
                </a:solidFill>
              </a:rPr>
              <a:t> behandlingssted</a:t>
            </a:r>
          </a:p>
          <a:p>
            <a:pPr lvl="1"/>
            <a:r>
              <a:rPr lang="nb-NO" sz="1800" dirty="0" smtClean="0"/>
              <a:t>Nødvendig midlertidig oppholdssted på grunn av f. eks. jobb, studier eller militæret regnes også som bosted.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Dersom det medfører </a:t>
            </a:r>
            <a:r>
              <a:rPr lang="nb-NO" u="sng" dirty="0" smtClean="0"/>
              <a:t>mindre kostnader</a:t>
            </a:r>
            <a:r>
              <a:rPr lang="nb-NO" dirty="0" smtClean="0"/>
              <a:t> ved å reise fra oppholdssted: Pasienten får dekket reiseutgifter fra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oppholdssted til behandlingssted (faktisk reise)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Dersom det medfører </a:t>
            </a:r>
            <a:r>
              <a:rPr lang="nb-NO" u="sng" dirty="0" smtClean="0"/>
              <a:t>større kostnader</a:t>
            </a:r>
            <a:r>
              <a:rPr lang="nb-NO" dirty="0" smtClean="0"/>
              <a:t> ved å reise fra oppholdssted: Må foretas en vurdering etter § 20 tredje ledd</a:t>
            </a:r>
          </a:p>
          <a:p>
            <a:pPr lvl="1"/>
            <a:r>
              <a:rPr lang="nb-NO" sz="1800" dirty="0" smtClean="0"/>
              <a:t>§ 20 tredje ledd ikke er oppfylt: </a:t>
            </a:r>
            <a:r>
              <a:rPr lang="nb-NO" sz="1800" dirty="0"/>
              <a:t>Pasient får dekket reiseutgifter </a:t>
            </a:r>
            <a:r>
              <a:rPr lang="nb-NO" sz="1800" dirty="0" smtClean="0"/>
              <a:t>tilsvarende</a:t>
            </a:r>
          </a:p>
          <a:p>
            <a:pPr marL="180000" lvl="1" indent="0">
              <a:buNone/>
            </a:pPr>
            <a:r>
              <a:rPr lang="nb-NO" sz="1800" dirty="0"/>
              <a:t>	</a:t>
            </a:r>
            <a:r>
              <a:rPr lang="nb-NO" sz="1800" dirty="0" smtClean="0">
                <a:solidFill>
                  <a:schemeClr val="tx2"/>
                </a:solidFill>
              </a:rPr>
              <a:t>bosted </a:t>
            </a:r>
            <a:r>
              <a:rPr lang="nb-NO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nb-NO" sz="1800" dirty="0" smtClean="0">
                <a:solidFill>
                  <a:schemeClr val="tx2"/>
                </a:solidFill>
              </a:rPr>
              <a:t> </a:t>
            </a:r>
            <a:r>
              <a:rPr lang="nb-NO" sz="1800" dirty="0">
                <a:solidFill>
                  <a:schemeClr val="tx2"/>
                </a:solidFill>
              </a:rPr>
              <a:t>nærmeste behandlingssted til </a:t>
            </a:r>
            <a:r>
              <a:rPr lang="nb-NO" sz="1800" dirty="0" smtClean="0">
                <a:solidFill>
                  <a:schemeClr val="tx2"/>
                </a:solidFill>
              </a:rPr>
              <a:t>bosted</a:t>
            </a:r>
          </a:p>
          <a:p>
            <a:pPr lvl="1"/>
            <a:r>
              <a:rPr lang="nb-NO" sz="1800" dirty="0" smtClean="0"/>
              <a:t>§ 20 tredje ledd er oppfylt</a:t>
            </a:r>
            <a:r>
              <a:rPr lang="nb-NO" sz="1800" dirty="0"/>
              <a:t>: Pasient får dekket reiseutgifter fra </a:t>
            </a:r>
          </a:p>
          <a:p>
            <a:pPr marL="180000" lvl="1" indent="0">
              <a:buNone/>
            </a:pPr>
            <a:r>
              <a:rPr lang="nb-NO" sz="1800" dirty="0" smtClean="0"/>
              <a:t>	</a:t>
            </a:r>
            <a:r>
              <a:rPr lang="nb-NO" sz="1800" dirty="0" smtClean="0">
                <a:solidFill>
                  <a:schemeClr val="bg2">
                    <a:lumMod val="75000"/>
                  </a:schemeClr>
                </a:solidFill>
              </a:rPr>
              <a:t>oppholdssted </a:t>
            </a:r>
            <a:r>
              <a:rPr lang="nb-NO" sz="18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b-NO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behandlingssted (faktisk reise)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46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Dekning fra oppholdssted, § 20 tredje ledd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Dersom det </a:t>
            </a:r>
            <a:r>
              <a:rPr lang="nb-NO" dirty="0" smtClean="0"/>
              <a:t>utløser </a:t>
            </a:r>
            <a:r>
              <a:rPr lang="nb-NO" u="sng" dirty="0" smtClean="0"/>
              <a:t>større kostnader</a:t>
            </a:r>
            <a:r>
              <a:rPr lang="nb-NO" dirty="0" smtClean="0"/>
              <a:t> ved </a:t>
            </a:r>
            <a:r>
              <a:rPr lang="nb-NO" dirty="0"/>
              <a:t>å reise fra </a:t>
            </a:r>
            <a:r>
              <a:rPr lang="nb-NO" dirty="0" smtClean="0"/>
              <a:t>oppholdssted enn bosted får pasienten dekning fra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oppholdssted til behandlingssted </a:t>
            </a:r>
            <a:r>
              <a:rPr lang="nb-NO" dirty="0" smtClean="0"/>
              <a:t>dersom følgende vilkår er oppfylt: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i="1" dirty="0" smtClean="0"/>
              <a:t>«a</a:t>
            </a:r>
            <a:r>
              <a:rPr lang="nb-NO" i="1" dirty="0"/>
              <a:t>) dekning fra bostedet ville påføre pasienten urimelig store reiseutgifter, </a:t>
            </a:r>
          </a:p>
          <a:p>
            <a:endParaRPr lang="nb-NO" i="1" dirty="0"/>
          </a:p>
          <a:p>
            <a:pPr marL="0" indent="0">
              <a:buNone/>
            </a:pPr>
            <a:r>
              <a:rPr lang="nb-NO" i="1" dirty="0" smtClean="0"/>
              <a:t>  b</a:t>
            </a:r>
            <a:r>
              <a:rPr lang="nb-NO" i="1" dirty="0"/>
              <a:t>) helsehjelpen av hensyn til behandlingen eller oppfølgingen ikke kunne ytes andre steder, og </a:t>
            </a:r>
          </a:p>
          <a:p>
            <a:endParaRPr lang="nb-NO" i="1" dirty="0"/>
          </a:p>
          <a:p>
            <a:pPr marL="0" indent="0">
              <a:buNone/>
            </a:pPr>
            <a:r>
              <a:rPr lang="nb-NO" i="1" dirty="0" smtClean="0"/>
              <a:t>  c</a:t>
            </a:r>
            <a:r>
              <a:rPr lang="nb-NO" i="1" dirty="0"/>
              <a:t>) behovet for helsehjelp var uventet og oppstod på stedet</a:t>
            </a:r>
            <a:r>
              <a:rPr lang="nb-NO" i="1" dirty="0" smtClean="0"/>
              <a:t>.»</a:t>
            </a:r>
            <a:endParaRPr lang="nb-NO" i="1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Husk at alle tre vilkår MÅ være oppfylt. Det er lurt å starte med om vilkårene i bokstav  b og c er oppfylt, før man går videre på en vurdering av vilkåret etter bokstav 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Vurdering av urimelig store reiseutgifter (bokstav a)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 smtClean="0"/>
              <a:t>«dekning </a:t>
            </a:r>
            <a:r>
              <a:rPr lang="nb-NO" i="1" dirty="0"/>
              <a:t>fra bostedet ville påføre pasienten urimelig store </a:t>
            </a:r>
            <a:r>
              <a:rPr lang="nb-NO" i="1" dirty="0" smtClean="0"/>
              <a:t>reiseutgifter»</a:t>
            </a:r>
          </a:p>
          <a:p>
            <a:endParaRPr lang="nb-NO" i="1" dirty="0" smtClean="0"/>
          </a:p>
          <a:p>
            <a:endParaRPr lang="nb-NO" i="1" dirty="0"/>
          </a:p>
          <a:p>
            <a:r>
              <a:rPr lang="nb-NO" dirty="0" smtClean="0"/>
              <a:t>Forholdet mellom dekning fra: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	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nb-NO" dirty="0" smtClean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endParaRPr lang="nb-NO" sz="1800" dirty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	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		</a:t>
            </a:r>
            <a:endParaRPr lang="nb-NO" dirty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780928"/>
            <a:ext cx="847271" cy="88894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84948"/>
            <a:ext cx="1607840" cy="12058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4" y="4706591"/>
            <a:ext cx="847271" cy="71356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221088"/>
            <a:ext cx="1703851" cy="1277888"/>
          </a:xfrm>
          <a:prstGeom prst="rect">
            <a:avLst/>
          </a:prstGeom>
        </p:spPr>
      </p:pic>
      <p:cxnSp>
        <p:nvCxnSpPr>
          <p:cNvPr id="9" name="Rett pil 8"/>
          <p:cNvCxnSpPr/>
          <p:nvPr/>
        </p:nvCxnSpPr>
        <p:spPr>
          <a:xfrm>
            <a:off x="2424275" y="3225398"/>
            <a:ext cx="12836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2555776" y="5063371"/>
            <a:ext cx="3312367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9" y="3669868"/>
            <a:ext cx="37671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1386821" y="3626896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338D"/>
                </a:solidFill>
                <a:latin typeface="Calibri"/>
                <a:cs typeface="+mn-cs"/>
              </a:rPr>
              <a:t>Bosted</a:t>
            </a:r>
            <a:endParaRPr lang="nb-NO" sz="2400" dirty="0">
              <a:latin typeface="+mn-lt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249102" y="5392004"/>
            <a:ext cx="15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7AB2DC">
                    <a:lumMod val="75000"/>
                  </a:srgbClr>
                </a:solidFill>
                <a:latin typeface="Calibri"/>
                <a:cs typeface="+mn-cs"/>
                <a:sym typeface="Wingdings" panose="05000000000000000000" pitchFamily="2" charset="2"/>
              </a:rPr>
              <a:t>Oppholdssted </a:t>
            </a:r>
            <a:endParaRPr lang="nb-NO" sz="2400" dirty="0">
              <a:latin typeface="+mn-lt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4483224" y="5392004"/>
            <a:ext cx="43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nb-NO" dirty="0">
                <a:solidFill>
                  <a:srgbClr val="7AB2DC">
                    <a:lumMod val="75000"/>
                  </a:srgbClr>
                </a:solidFill>
                <a:latin typeface="Calibri"/>
                <a:cs typeface="+mn-cs"/>
                <a:sym typeface="Wingdings" panose="05000000000000000000" pitchFamily="2" charset="2"/>
              </a:rPr>
              <a:t>Nærmeste behandlingssted </a:t>
            </a:r>
            <a:r>
              <a:rPr lang="nb-NO" dirty="0" smtClean="0">
                <a:solidFill>
                  <a:srgbClr val="7AB2DC">
                    <a:lumMod val="75000"/>
                  </a:srgbClr>
                </a:solidFill>
                <a:latin typeface="Calibri"/>
                <a:cs typeface="+mn-cs"/>
                <a:sym typeface="Wingdings" panose="05000000000000000000" pitchFamily="2" charset="2"/>
              </a:rPr>
              <a:t>til oppholdssted</a:t>
            </a:r>
            <a:endParaRPr lang="nb-NO" dirty="0">
              <a:solidFill>
                <a:srgbClr val="7AB2DC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Merkostnad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8218488" cy="489178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Regnestykke: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Merkostnad under 1000kr – Ikke nødvendig å vurdere</a:t>
            </a:r>
          </a:p>
          <a:p>
            <a:pPr marL="0" indent="0">
              <a:buNone/>
            </a:pPr>
            <a:r>
              <a:rPr lang="nb-NO" dirty="0" smtClean="0"/>
              <a:t> 	Resultat: Pasient får dekket reiseutgifter tilsvarende </a:t>
            </a:r>
          </a:p>
          <a:p>
            <a:pPr marL="0" indent="0">
              <a:buNone/>
            </a:pPr>
            <a:r>
              <a:rPr lang="nb-NO" dirty="0" smtClean="0"/>
              <a:t>	</a:t>
            </a:r>
            <a:r>
              <a:rPr lang="nb-NO" dirty="0" smtClean="0">
                <a:solidFill>
                  <a:schemeClr val="tx2"/>
                </a:solidFill>
              </a:rPr>
              <a:t>bosted </a:t>
            </a:r>
            <a:r>
              <a:rPr lang="nb-NO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nærmeste behandlingssted til bosted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smtClean="0"/>
              <a:t>Merkostnad over 3000kr – Ikke nødvendig å vurdere</a:t>
            </a:r>
          </a:p>
          <a:p>
            <a:pPr marL="0" indent="0">
              <a:buNone/>
            </a:pPr>
            <a:r>
              <a:rPr lang="nb-NO" dirty="0" smtClean="0"/>
              <a:t>	Resultat: Pasient får dekket reiseutgifter fra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oppholdssted 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> behandlingssted (faktisk reise)</a:t>
            </a:r>
            <a:endParaRPr lang="nb-NO" dirty="0">
              <a:solidFill>
                <a:schemeClr val="bg2">
                  <a:lumMod val="75000"/>
                </a:schemeClr>
              </a:solidFill>
            </a:endParaRP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 smtClean="0"/>
              <a:t>Merkostnad mellom 1000kr og 3000kr – Må </a:t>
            </a:r>
            <a:r>
              <a:rPr lang="nb-NO" smtClean="0"/>
              <a:t>foreta </a:t>
            </a:r>
            <a:r>
              <a:rPr lang="nb-NO" smtClean="0"/>
              <a:t>en videre </a:t>
            </a:r>
            <a:r>
              <a:rPr lang="nb-NO" dirty="0" smtClean="0"/>
              <a:t>vurdering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73882" y="1887215"/>
            <a:ext cx="604867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Reiseutgifter </a:t>
            </a:r>
            <a:r>
              <a:rPr lang="nb-NO" dirty="0"/>
              <a:t>oppholdssted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 smtClean="0">
                <a:sym typeface="Wingdings" panose="05000000000000000000" pitchFamily="2" charset="2"/>
              </a:rPr>
              <a:t>behandlingssted (faktisk reise)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u="sng" dirty="0">
                <a:sym typeface="Wingdings" panose="05000000000000000000" pitchFamily="2" charset="2"/>
              </a:rPr>
              <a:t>- Reiseutgifter bosted  nærmeste behandlingssted til bosted</a:t>
            </a: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= Merkostnad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8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 vurdering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522809" y="1340768"/>
            <a:ext cx="7865615" cy="467997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Merkostnad mellom 1000kr og 3000kr – Må foreta en </a:t>
            </a:r>
            <a:r>
              <a:rPr lang="nb-NO" dirty="0" smtClean="0"/>
              <a:t>vurdering:</a:t>
            </a:r>
          </a:p>
          <a:p>
            <a:pPr marL="0" indent="0">
              <a:buNone/>
            </a:pPr>
            <a:r>
              <a:rPr lang="nb-NO" dirty="0" smtClean="0"/>
              <a:t>Dersom </a:t>
            </a:r>
            <a:r>
              <a:rPr lang="nb-NO" dirty="0"/>
              <a:t>merkostnaden er dobbel så stor som det pasienten ville fått dekket </a:t>
            </a:r>
            <a:r>
              <a:rPr lang="nb-NO" dirty="0" smtClean="0"/>
              <a:t>fra </a:t>
            </a:r>
            <a:r>
              <a:rPr lang="nb-NO" dirty="0"/>
              <a:t>bosted, vil han få dekning </a:t>
            </a:r>
            <a:r>
              <a:rPr lang="nb-NO" dirty="0" smtClean="0"/>
              <a:t>fra oppholdsstedet.</a:t>
            </a: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Nytt regnestykke: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Differansen er negativ (-): </a:t>
            </a:r>
          </a:p>
          <a:p>
            <a:pPr marL="0" indent="0">
              <a:buNone/>
            </a:pPr>
            <a:r>
              <a:rPr lang="nb-NO" dirty="0"/>
              <a:t>	Resultat: Pasient får dekket reiseutgifter tilsvarende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>
                <a:solidFill>
                  <a:schemeClr val="tx2"/>
                </a:solidFill>
              </a:rPr>
              <a:t>bosted </a:t>
            </a:r>
            <a:r>
              <a:rPr lang="nb-NO" dirty="0">
                <a:solidFill>
                  <a:schemeClr val="tx2"/>
                </a:solidFill>
                <a:sym typeface="Wingdings" panose="05000000000000000000" pitchFamily="2" charset="2"/>
              </a:rPr>
              <a:t> nærmeste behandlingssted til bosted</a:t>
            </a:r>
          </a:p>
          <a:p>
            <a:endParaRPr lang="nb-NO" dirty="0"/>
          </a:p>
          <a:p>
            <a:r>
              <a:rPr lang="nb-NO" dirty="0" smtClean="0"/>
              <a:t>Differansen er positiv (+):</a:t>
            </a:r>
          </a:p>
          <a:p>
            <a:pPr marL="0" indent="0">
              <a:buNone/>
            </a:pPr>
            <a:r>
              <a:rPr lang="nb-NO" dirty="0"/>
              <a:t>	Resultat: Pasient får dekket reiseutgifter fra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oppholdssted 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b-NO" dirty="0">
                <a:solidFill>
                  <a:schemeClr val="bg2">
                    <a:lumMod val="75000"/>
                  </a:schemeClr>
                </a:solidFill>
              </a:rPr>
              <a:t> behandlingssted (faktisk reise)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39552" y="2852936"/>
            <a:ext cx="633670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  Merkostnad</a:t>
            </a:r>
          </a:p>
          <a:p>
            <a:r>
              <a:rPr lang="nb-NO" u="sng" dirty="0" smtClean="0">
                <a:latin typeface="+mn-lt"/>
              </a:rPr>
              <a:t>- Reiseutgifter bosted </a:t>
            </a:r>
            <a:r>
              <a:rPr lang="nb-NO" u="sng" dirty="0" smtClean="0">
                <a:latin typeface="+mn-lt"/>
                <a:sym typeface="Wingdings" panose="05000000000000000000" pitchFamily="2" charset="2"/>
              </a:rPr>
              <a:t> nærmeste behandlingssted til bosted * 2</a:t>
            </a:r>
          </a:p>
          <a:p>
            <a:r>
              <a:rPr lang="nb-NO" dirty="0" smtClean="0">
                <a:latin typeface="+mn-lt"/>
              </a:rPr>
              <a:t>= Differanse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r>
              <a:rPr lang="nb-NO" dirty="0"/>
              <a:t>: Julie </a:t>
            </a:r>
            <a:r>
              <a:rPr lang="nb-NO" dirty="0" smtClean="0"/>
              <a:t>skader seg på hytta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218488" cy="46085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Julie fra Nyborg i Bergen er på hytta i Fonnes når hun skader seg. Hun blir fraktet til Nordhordland legevakt i ambulanse og blir liggende natten over.  Hun ønsker å reise tilbake til hytta og trenger drosje. En drosjetur fra Julies bosted til nærmeste behandlingsted til bosted koster 450kr. Hva får Julie dekket?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Løsning: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dirty="0" smtClean="0"/>
              <a:t>Dette gir en merkostnad på under 1000kr og vi trenger dermed ikke foreta en videre vurdering.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 smtClean="0"/>
              <a:t>Resultat:</a:t>
            </a:r>
            <a:r>
              <a:rPr lang="nb-NO" dirty="0" smtClean="0"/>
              <a:t> Julie får kun dekket utgifter tilsvarende reise fra nærmeste behandlingssted til bosted </a:t>
            </a:r>
            <a:r>
              <a:rPr lang="nb-NO" dirty="0" smtClean="0">
                <a:sym typeface="Wingdings" panose="05000000000000000000" pitchFamily="2" charset="2"/>
              </a:rPr>
              <a:t> bosted på 450kr.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8139" y="2996952"/>
            <a:ext cx="7417146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Reiseutgifter </a:t>
            </a:r>
            <a:r>
              <a:rPr lang="nb-NO" dirty="0"/>
              <a:t>behandlingssted 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nb-NO" dirty="0" smtClean="0"/>
              <a:t>oppholdssted </a:t>
            </a:r>
            <a:r>
              <a:rPr lang="nb-NO" dirty="0" smtClean="0">
                <a:sym typeface="Wingdings" panose="05000000000000000000" pitchFamily="2" charset="2"/>
              </a:rPr>
              <a:t>(faktisk reise)	1350kr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u="sng" dirty="0">
                <a:sym typeface="Wingdings" panose="05000000000000000000" pitchFamily="2" charset="2"/>
              </a:rPr>
              <a:t>- Reiseutgifter nærmeste behandlingssted til </a:t>
            </a:r>
            <a:r>
              <a:rPr lang="nb-NO" u="sng" dirty="0" smtClean="0">
                <a:sym typeface="Wingdings" panose="05000000000000000000" pitchFamily="2" charset="2"/>
              </a:rPr>
              <a:t>bosted </a:t>
            </a:r>
            <a:r>
              <a:rPr lang="nb-NO" u="sng" dirty="0">
                <a:sym typeface="Wingdings" panose="05000000000000000000" pitchFamily="2" charset="2"/>
              </a:rPr>
              <a:t> </a:t>
            </a:r>
            <a:r>
              <a:rPr lang="nb-NO" u="sng" dirty="0" smtClean="0">
                <a:sym typeface="Wingdings" panose="05000000000000000000" pitchFamily="2" charset="2"/>
              </a:rPr>
              <a:t>bosted	  450kr</a:t>
            </a:r>
            <a:endParaRPr lang="nb-NO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= </a:t>
            </a:r>
            <a:r>
              <a:rPr lang="nb-NO" dirty="0" smtClean="0">
                <a:sym typeface="Wingdings" panose="05000000000000000000" pitchFamily="2" charset="2"/>
              </a:rPr>
              <a:t>Merkostnad						  900kr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2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Eksempel: Truls drar på jakt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CCF94-F2F5-4CE8-9ADC-66D079CA8713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467544" y="1154360"/>
            <a:ext cx="8218488" cy="529897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Truls fra Porsgrunn er på jakt i Drangedal og skader seg. Han tar drosje til Sykehuset Telemark i Skien, en tur som koster 1700 kr. En drosjetur fra bostedet i Porsgrunn ville ha kostet 350 kr. Hva får Truls dekket?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Løsning: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Dette gir en merkostnad på mellom 1000kr </a:t>
            </a:r>
            <a:r>
              <a:rPr lang="nb-NO" dirty="0"/>
              <a:t>og </a:t>
            </a:r>
            <a:r>
              <a:rPr lang="nb-NO" dirty="0" smtClean="0"/>
              <a:t>3000kr og vi må dermed sjekke om merkostnaden er </a:t>
            </a:r>
            <a:r>
              <a:rPr lang="nb-NO" dirty="0"/>
              <a:t>dobbel så stor som det </a:t>
            </a:r>
            <a:r>
              <a:rPr lang="nb-NO" dirty="0" smtClean="0"/>
              <a:t>Truls </a:t>
            </a:r>
            <a:r>
              <a:rPr lang="nb-NO" dirty="0"/>
              <a:t>ville fått dekket fra </a:t>
            </a:r>
            <a:r>
              <a:rPr lang="nb-NO" dirty="0" smtClean="0"/>
              <a:t>bosted.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Merkostnaden er over dobbelt så stor som det Truls ville fått dekket fra bosted.</a:t>
            </a:r>
          </a:p>
          <a:p>
            <a:pPr marL="0" indent="0">
              <a:buNone/>
            </a:pPr>
            <a:endParaRPr lang="nb-NO" u="sng" dirty="0" smtClean="0"/>
          </a:p>
          <a:p>
            <a:pPr marL="0" indent="0">
              <a:buNone/>
            </a:pPr>
            <a:r>
              <a:rPr lang="nb-NO" u="sng" dirty="0" smtClean="0"/>
              <a:t>Resultat:</a:t>
            </a:r>
            <a:r>
              <a:rPr lang="nb-NO" dirty="0" smtClean="0"/>
              <a:t> Truls får dekket drosjeturen fra Drangedal til Sykehuset Telemark i Skien på 1700kr.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38139" y="2636912"/>
            <a:ext cx="7417146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Reiseutgifter </a:t>
            </a:r>
            <a:r>
              <a:rPr lang="nb-NO" dirty="0"/>
              <a:t>oppholdssted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 smtClean="0">
                <a:sym typeface="Wingdings" panose="05000000000000000000" pitchFamily="2" charset="2"/>
              </a:rPr>
              <a:t>behandlingssted (faktisk reise)	1700kr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u="sng" dirty="0">
                <a:sym typeface="Wingdings" panose="05000000000000000000" pitchFamily="2" charset="2"/>
              </a:rPr>
              <a:t>- Reiseutgifter bosted  nærmeste behandlingssted til </a:t>
            </a:r>
            <a:r>
              <a:rPr lang="nb-NO" u="sng" dirty="0" smtClean="0">
                <a:sym typeface="Wingdings" panose="05000000000000000000" pitchFamily="2" charset="2"/>
              </a:rPr>
              <a:t>bosted	  350kr</a:t>
            </a:r>
            <a:endParaRPr lang="nb-NO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= </a:t>
            </a:r>
            <a:r>
              <a:rPr lang="nb-NO" dirty="0" smtClean="0">
                <a:sym typeface="Wingdings" panose="05000000000000000000" pitchFamily="2" charset="2"/>
              </a:rPr>
              <a:t>Merkostnad						1350kr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8139" y="4293096"/>
            <a:ext cx="744418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  Merkostnad						1350kr</a:t>
            </a:r>
          </a:p>
          <a:p>
            <a:r>
              <a:rPr lang="nb-NO" u="sng" dirty="0" smtClean="0">
                <a:latin typeface="+mn-lt"/>
              </a:rPr>
              <a:t>- Reiseutgifter bosted </a:t>
            </a:r>
            <a:r>
              <a:rPr lang="nb-NO" u="sng" dirty="0" smtClean="0">
                <a:latin typeface="+mn-lt"/>
                <a:sym typeface="Wingdings" panose="05000000000000000000" pitchFamily="2" charset="2"/>
              </a:rPr>
              <a:t> nærmeste behandlingssted til bosted * 2	  700kr</a:t>
            </a:r>
          </a:p>
          <a:p>
            <a:r>
              <a:rPr lang="nb-NO" dirty="0" smtClean="0">
                <a:latin typeface="+mn-lt"/>
              </a:rPr>
              <a:t>= Differanse						  650kr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1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1"/>
          <p:cNvSpPr/>
          <p:nvPr/>
        </p:nvSpPr>
        <p:spPr>
          <a:xfrm>
            <a:off x="429247" y="768152"/>
            <a:ext cx="2089720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Reiste pasienten fra sitt bosted?</a:t>
            </a:r>
          </a:p>
        </p:txBody>
      </p:sp>
      <p:sp>
        <p:nvSpPr>
          <p:cNvPr id="3" name="Avrundet rektangel 2"/>
          <p:cNvSpPr/>
          <p:nvPr/>
        </p:nvSpPr>
        <p:spPr>
          <a:xfrm>
            <a:off x="429247" y="1399853"/>
            <a:ext cx="208823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Kostet det mindre å reise fra oppholdsstedet enn fra bosted?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429247" y="2276872"/>
            <a:ext cx="2089720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Var behovet for helsehjelp uventet og oppsto på stedet?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429247" y="3212976"/>
            <a:ext cx="2089720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Kunne helsehjelpen ytes andre steder?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429247" y="4149080"/>
            <a:ext cx="2089720" cy="11437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Hvor stor er merkostnaden for reise fra oppholdssted til behandlingssted i forhold til  dekning tilsvarende bosted til nærmeste behandlingssted på bosted?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429247" y="5756659"/>
            <a:ext cx="208972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Er merkostnaden </a:t>
            </a:r>
            <a:r>
              <a:rPr lang="nb-NO" sz="1100" dirty="0"/>
              <a:t>er dobbel så stor som det pasienten ville fått dekket fra </a:t>
            </a:r>
            <a:r>
              <a:rPr lang="nb-NO" sz="1100" dirty="0" smtClean="0"/>
              <a:t>bosted?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5868144" y="555576"/>
            <a:ext cx="2664296" cy="7131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Resultat: Pasienten får dekket reiseutgifter fra bosted til behandlingssted</a:t>
            </a:r>
          </a:p>
          <a:p>
            <a:pPr algn="ctr"/>
            <a:r>
              <a:rPr lang="nb-NO" sz="1100" dirty="0" smtClean="0"/>
              <a:t>(faktisk reise)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5868144" y="2221195"/>
            <a:ext cx="2664296" cy="698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Resultat: Pasienten får dekket reiseutgifter tilsvarende reise fra bosted til nærmeste behandlingssted til bosted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5868144" y="4341229"/>
            <a:ext cx="2664296" cy="6444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 dirty="0" smtClean="0"/>
              <a:t>Resultat: Pasienten får dekket reise fra oppholdssted til behandlingssted </a:t>
            </a:r>
          </a:p>
          <a:p>
            <a:pPr algn="ctr"/>
            <a:r>
              <a:rPr lang="nb-NO" sz="1100" dirty="0" smtClean="0"/>
              <a:t>(faktisk reise)</a:t>
            </a:r>
          </a:p>
        </p:txBody>
      </p:sp>
      <p:cxnSp>
        <p:nvCxnSpPr>
          <p:cNvPr id="12" name="Rett pil 11"/>
          <p:cNvCxnSpPr/>
          <p:nvPr/>
        </p:nvCxnSpPr>
        <p:spPr>
          <a:xfrm>
            <a:off x="2555776" y="921843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>
            <a:stCxn id="2" idx="2"/>
            <a:endCxn id="3" idx="0"/>
          </p:cNvCxnSpPr>
          <p:nvPr/>
        </p:nvCxnSpPr>
        <p:spPr>
          <a:xfrm flipH="1">
            <a:off x="1473363" y="1056184"/>
            <a:ext cx="744" cy="34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>
            <a:stCxn id="3" idx="2"/>
            <a:endCxn id="4" idx="0"/>
          </p:cNvCxnSpPr>
          <p:nvPr/>
        </p:nvCxnSpPr>
        <p:spPr>
          <a:xfrm>
            <a:off x="1473363" y="1903909"/>
            <a:ext cx="744" cy="372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>
            <a:stCxn id="4" idx="2"/>
            <a:endCxn id="5" idx="0"/>
          </p:cNvCxnSpPr>
          <p:nvPr/>
        </p:nvCxnSpPr>
        <p:spPr>
          <a:xfrm>
            <a:off x="1474107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5" idx="2"/>
            <a:endCxn id="6" idx="0"/>
          </p:cNvCxnSpPr>
          <p:nvPr/>
        </p:nvCxnSpPr>
        <p:spPr>
          <a:xfrm>
            <a:off x="1474107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>
            <a:stCxn id="6" idx="2"/>
            <a:endCxn id="7" idx="0"/>
          </p:cNvCxnSpPr>
          <p:nvPr/>
        </p:nvCxnSpPr>
        <p:spPr>
          <a:xfrm>
            <a:off x="1474107" y="5292824"/>
            <a:ext cx="0" cy="46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>
            <a:stCxn id="3" idx="3"/>
          </p:cNvCxnSpPr>
          <p:nvPr/>
        </p:nvCxnSpPr>
        <p:spPr>
          <a:xfrm>
            <a:off x="2517479" y="1651881"/>
            <a:ext cx="3350665" cy="271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4" idx="3"/>
          </p:cNvCxnSpPr>
          <p:nvPr/>
        </p:nvCxnSpPr>
        <p:spPr>
          <a:xfrm>
            <a:off x="2518967" y="2528900"/>
            <a:ext cx="3342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>
            <a:stCxn id="5" idx="3"/>
          </p:cNvCxnSpPr>
          <p:nvPr/>
        </p:nvCxnSpPr>
        <p:spPr>
          <a:xfrm flipV="1">
            <a:off x="2518967" y="2708920"/>
            <a:ext cx="3277169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 42"/>
          <p:cNvCxnSpPr/>
          <p:nvPr/>
        </p:nvCxnSpPr>
        <p:spPr>
          <a:xfrm flipV="1">
            <a:off x="2518967" y="2852936"/>
            <a:ext cx="3291233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 44"/>
          <p:cNvCxnSpPr>
            <a:endCxn id="10" idx="1"/>
          </p:cNvCxnSpPr>
          <p:nvPr/>
        </p:nvCxnSpPr>
        <p:spPr>
          <a:xfrm flipV="1">
            <a:off x="2555776" y="4663473"/>
            <a:ext cx="3312368" cy="63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/>
          <p:nvPr/>
        </p:nvCxnSpPr>
        <p:spPr>
          <a:xfrm flipV="1">
            <a:off x="2518967" y="2983742"/>
            <a:ext cx="3349177" cy="2965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>
            <a:stCxn id="7" idx="3"/>
          </p:cNvCxnSpPr>
          <p:nvPr/>
        </p:nvCxnSpPr>
        <p:spPr>
          <a:xfrm flipV="1">
            <a:off x="2518967" y="4941168"/>
            <a:ext cx="3349177" cy="1139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Sylinder 49"/>
          <p:cNvSpPr txBox="1"/>
          <p:nvPr/>
        </p:nvSpPr>
        <p:spPr>
          <a:xfrm>
            <a:off x="1403648" y="1088232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NEI</a:t>
            </a:r>
            <a:endParaRPr lang="nb-NO" sz="1100" dirty="0">
              <a:latin typeface="+mn-lt"/>
            </a:endParaRPr>
          </a:p>
        </p:txBody>
      </p:sp>
      <p:sp>
        <p:nvSpPr>
          <p:cNvPr id="51" name="TekstSylinder 50"/>
          <p:cNvSpPr txBox="1"/>
          <p:nvPr/>
        </p:nvSpPr>
        <p:spPr>
          <a:xfrm>
            <a:off x="1403647" y="1959585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NEI</a:t>
            </a:r>
            <a:endParaRPr lang="nb-NO" sz="1100" dirty="0">
              <a:latin typeface="+mn-lt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2592295" y="2337722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NEI</a:t>
            </a:r>
            <a:endParaRPr lang="nb-NO" sz="1100" dirty="0">
              <a:latin typeface="+mn-lt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1402716" y="3802251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NEI</a:t>
            </a:r>
            <a:endParaRPr lang="nb-NO" sz="1100" dirty="0">
              <a:latin typeface="+mn-lt"/>
            </a:endParaRPr>
          </a:p>
        </p:txBody>
      </p:sp>
      <p:sp>
        <p:nvSpPr>
          <p:cNvPr id="54" name="TekstSylinder 53"/>
          <p:cNvSpPr txBox="1"/>
          <p:nvPr/>
        </p:nvSpPr>
        <p:spPr>
          <a:xfrm rot="19005382">
            <a:off x="2748262" y="5300633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NEI</a:t>
            </a:r>
            <a:endParaRPr lang="nb-NO" sz="1100" dirty="0">
              <a:latin typeface="+mn-lt"/>
            </a:endParaRPr>
          </a:p>
        </p:txBody>
      </p:sp>
      <p:sp>
        <p:nvSpPr>
          <p:cNvPr id="55" name="TekstSylinder 54"/>
          <p:cNvSpPr txBox="1"/>
          <p:nvPr/>
        </p:nvSpPr>
        <p:spPr>
          <a:xfrm rot="20149855">
            <a:off x="2560163" y="3860461"/>
            <a:ext cx="1182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UNDER 1000KR</a:t>
            </a:r>
            <a:endParaRPr lang="nb-NO" sz="1100" dirty="0">
              <a:latin typeface="+mn-lt"/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2602392" y="4502027"/>
            <a:ext cx="1700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OVER 3000KR</a:t>
            </a:r>
            <a:endParaRPr lang="nb-NO" sz="1100" dirty="0">
              <a:latin typeface="+mn-lt"/>
            </a:endParaRPr>
          </a:p>
        </p:txBody>
      </p:sp>
      <p:sp>
        <p:nvSpPr>
          <p:cNvPr id="58" name="TekstSylinder 57"/>
          <p:cNvSpPr txBox="1"/>
          <p:nvPr/>
        </p:nvSpPr>
        <p:spPr>
          <a:xfrm rot="20763246">
            <a:off x="2626242" y="3173438"/>
            <a:ext cx="520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JA</a:t>
            </a:r>
            <a:endParaRPr lang="nb-NO" sz="1100" dirty="0">
              <a:latin typeface="+mn-lt"/>
            </a:endParaRPr>
          </a:p>
        </p:txBody>
      </p:sp>
      <p:sp>
        <p:nvSpPr>
          <p:cNvPr id="59" name="TekstSylinder 58"/>
          <p:cNvSpPr txBox="1"/>
          <p:nvPr/>
        </p:nvSpPr>
        <p:spPr>
          <a:xfrm rot="20467503">
            <a:off x="3031199" y="5609196"/>
            <a:ext cx="520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JA</a:t>
            </a:r>
            <a:endParaRPr lang="nb-NO" sz="1100" dirty="0">
              <a:latin typeface="+mn-lt"/>
            </a:endParaRPr>
          </a:p>
        </p:txBody>
      </p:sp>
      <p:sp>
        <p:nvSpPr>
          <p:cNvPr id="60" name="TekstSylinder 59"/>
          <p:cNvSpPr txBox="1"/>
          <p:nvPr/>
        </p:nvSpPr>
        <p:spPr>
          <a:xfrm rot="2067589">
            <a:off x="2630720" y="1642299"/>
            <a:ext cx="520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JA</a:t>
            </a:r>
            <a:endParaRPr lang="nb-NO" sz="1100" dirty="0">
              <a:latin typeface="+mn-lt"/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2666297" y="688784"/>
            <a:ext cx="513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JA</a:t>
            </a:r>
            <a:endParaRPr lang="nb-NO" sz="1100" dirty="0">
              <a:latin typeface="+mn-lt"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1410544" y="2852936"/>
            <a:ext cx="520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JA</a:t>
            </a:r>
            <a:endParaRPr lang="nb-NO" sz="1100" dirty="0">
              <a:latin typeface="+mn-lt"/>
            </a:endParaRPr>
          </a:p>
        </p:txBody>
      </p:sp>
      <p:sp>
        <p:nvSpPr>
          <p:cNvPr id="63" name="TekstSylinder 62"/>
          <p:cNvSpPr txBox="1"/>
          <p:nvPr/>
        </p:nvSpPr>
        <p:spPr>
          <a:xfrm>
            <a:off x="1413595" y="5393936"/>
            <a:ext cx="1643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latin typeface="+mn-lt"/>
              </a:rPr>
              <a:t>MELLOM 1000-3000KR</a:t>
            </a:r>
            <a:endParaRPr lang="nb-NO" sz="1100" dirty="0">
              <a:latin typeface="+mn-lt"/>
            </a:endParaRPr>
          </a:p>
        </p:txBody>
      </p:sp>
      <p:sp>
        <p:nvSpPr>
          <p:cNvPr id="64" name="TekstSylinder 63"/>
          <p:cNvSpPr txBox="1"/>
          <p:nvPr/>
        </p:nvSpPr>
        <p:spPr>
          <a:xfrm>
            <a:off x="387726" y="18863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tx2"/>
                </a:solidFill>
                <a:latin typeface="+mn-lt"/>
              </a:rPr>
              <a:t>F</a:t>
            </a:r>
            <a:r>
              <a:rPr lang="nb-NO" sz="2400" b="1" dirty="0" smtClean="0">
                <a:solidFill>
                  <a:schemeClr val="tx2"/>
                </a:solidFill>
                <a:latin typeface="+mn-lt"/>
              </a:rPr>
              <a:t>remgangsmåte</a:t>
            </a:r>
            <a:endParaRPr lang="nb-NO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4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Pasientreiser_bilder2016">
  <a:themeElements>
    <a:clrScheme name="Pasientreiser ANS farger">
      <a:dk1>
        <a:sysClr val="windowText" lastClr="000000"/>
      </a:dk1>
      <a:lt1>
        <a:sysClr val="window" lastClr="FFFFFF"/>
      </a:lt1>
      <a:dk2>
        <a:srgbClr val="00338D"/>
      </a:dk2>
      <a:lt2>
        <a:srgbClr val="7AB2DC"/>
      </a:lt2>
      <a:accent1>
        <a:srgbClr val="00338D"/>
      </a:accent1>
      <a:accent2>
        <a:srgbClr val="7AB2DC"/>
      </a:accent2>
      <a:accent3>
        <a:srgbClr val="4F81BD"/>
      </a:accent3>
      <a:accent4>
        <a:srgbClr val="C6D9F0"/>
      </a:accent4>
      <a:accent5>
        <a:srgbClr val="E36C09"/>
      </a:accent5>
      <a:accent6>
        <a:srgbClr val="F79646"/>
      </a:accent6>
      <a:hlink>
        <a:srgbClr val="00338D"/>
      </a:hlink>
      <a:folHlink>
        <a:srgbClr val="7AB2D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5" id="{909D0534-E564-4054-94C8-C892190A21DF}" vid="{4B53751A-DA0D-4158-B504-C4B58A33D08F}"/>
    </a:ext>
  </a:extLst>
</a:theme>
</file>

<file path=ppt/theme/theme2.xml><?xml version="1.0" encoding="utf-8"?>
<a:theme xmlns:a="http://schemas.openxmlformats.org/drawingml/2006/main" name="PasientreiserANS_mal">
  <a:themeElements>
    <a:clrScheme name="Pasientreiser ANS farger">
      <a:dk1>
        <a:sysClr val="windowText" lastClr="000000"/>
      </a:dk1>
      <a:lt1>
        <a:sysClr val="window" lastClr="FFFFFF"/>
      </a:lt1>
      <a:dk2>
        <a:srgbClr val="00338D"/>
      </a:dk2>
      <a:lt2>
        <a:srgbClr val="7AB2DC"/>
      </a:lt2>
      <a:accent1>
        <a:srgbClr val="00338D"/>
      </a:accent1>
      <a:accent2>
        <a:srgbClr val="7AB2DC"/>
      </a:accent2>
      <a:accent3>
        <a:srgbClr val="4F81BD"/>
      </a:accent3>
      <a:accent4>
        <a:srgbClr val="C6D9F0"/>
      </a:accent4>
      <a:accent5>
        <a:srgbClr val="E36C09"/>
      </a:accent5>
      <a:accent6>
        <a:srgbClr val="F79646"/>
      </a:accent6>
      <a:hlink>
        <a:srgbClr val="00338D"/>
      </a:hlink>
      <a:folHlink>
        <a:srgbClr val="7AB2D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Mal_Pasientreiser_bilder2016</Template>
  <TotalTime>575</TotalTime>
  <Words>743</Words>
  <Application>Microsoft Office PowerPoint</Application>
  <PresentationFormat>Skjermfremvisning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Mal_Pasientreiser_bilder2016</vt:lpstr>
      <vt:lpstr>PasientreiserANS_mal</vt:lpstr>
      <vt:lpstr>PowerPoint-presentasjon</vt:lpstr>
      <vt:lpstr>§ 20: Hvor pasienten kan få dekket reise fra og til</vt:lpstr>
      <vt:lpstr>Dekning fra oppholdssted, § 20 tredje ledd</vt:lpstr>
      <vt:lpstr>Vurdering av urimelig store reiseutgifter (bokstav a)</vt:lpstr>
      <vt:lpstr>Merkostnad</vt:lpstr>
      <vt:lpstr>Videre vurdering</vt:lpstr>
      <vt:lpstr>Eksempel: Julie skader seg på hytta</vt:lpstr>
      <vt:lpstr>Eksempel: Truls drar på jakt</vt:lpstr>
      <vt:lpstr>PowerPoint-presentasjon</vt:lpstr>
      <vt:lpstr>PowerPoint-presentasjon</vt:lpstr>
    </vt:vector>
  </TitlesOfParts>
  <Company>Sykehuspartner IKT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Else-Marie Kroken Hagen</dc:creator>
  <cp:lastModifiedBy>Christina Brubakken Nilsen</cp:lastModifiedBy>
  <cp:revision>49</cp:revision>
  <dcterms:created xsi:type="dcterms:W3CDTF">2016-10-07T10:55:18Z</dcterms:created>
  <dcterms:modified xsi:type="dcterms:W3CDTF">2016-10-20T11:45:52Z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nb-NO</vt:lpwstr>
  </property>
</Properties>
</file>